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Lato" panose="020F0502020204030203" pitchFamily="34" charset="0"/>
      <p:regular r:id="rId13"/>
      <p:bold r:id="rId14"/>
      <p:italic r:id="rId15"/>
      <p:boldItalic r:id="rId16"/>
    </p:embeddedFont>
    <p:embeddedFont>
      <p:font typeface="Raleway" pitchFamily="2" charset="77"/>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0"/>
    <p:restoredTop sz="94687"/>
  </p:normalViewPr>
  <p:slideViewPr>
    <p:cSldViewPr snapToGrid="0">
      <p:cViewPr varScale="1">
        <p:scale>
          <a:sx n="244" d="100"/>
          <a:sy n="244" d="100"/>
        </p:scale>
        <p:origin x="208" y="3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66d669171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66d669171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66d669171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66d669171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b36817ebcf_0_1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b36817ebcf_0_1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36817ebcf_0_16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36817ebcf_0_1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36817ebcf_0_17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36817ebcf_0_1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66d669171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66d669171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6660e6f97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6660e6f97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66d669171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66d669171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3c7932408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b3c7932408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#1 Goal is functional, reliable, stable technology to keep the race running!</a:t>
            </a:r>
            <a:endParaRPr sz="1300">
              <a:solidFill>
                <a:srgbClr val="595959"/>
              </a:solidFill>
              <a:latin typeface="Lato"/>
              <a:ea typeface="Lato"/>
              <a:cs typeface="Lato"/>
              <a:sym typeface="Lato"/>
            </a:endParaRPr>
          </a:p>
          <a:p>
            <a:pPr marL="457200" lvl="0" indent="-311150" algn="l" rtl="0">
              <a:lnSpc>
                <a:spcPct val="115000"/>
              </a:lnSpc>
              <a:spcBef>
                <a:spcPts val="1200"/>
              </a:spcBef>
              <a:spcAft>
                <a:spcPts val="0"/>
              </a:spcAft>
              <a:buClr>
                <a:srgbClr val="595959"/>
              </a:buClr>
              <a:buSzPts val="1300"/>
              <a:buFont typeface="Lato"/>
              <a:buChar char="-"/>
            </a:pPr>
            <a:r>
              <a:rPr lang="en" sz="1300">
                <a:solidFill>
                  <a:srgbClr val="595959"/>
                </a:solidFill>
                <a:latin typeface="Lato"/>
                <a:ea typeface="Lato"/>
                <a:cs typeface="Lato"/>
                <a:sym typeface="Lato"/>
              </a:rPr>
              <a:t>Website redesign is currently in the works, and in the weeks leading up to the race we will publish it at a different URL so that both websites can be used at the same time while we migrate</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We are prioritizing testing our existing systems heavily to ensure their stability during the race, but internally you may see some of the race staff using an app on their phone in addition to the physical paper methods used before</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We </a:t>
            </a:r>
            <a:r>
              <a:rPr lang="en" sz="1300" b="1" i="1">
                <a:solidFill>
                  <a:srgbClr val="595959"/>
                </a:solidFill>
                <a:latin typeface="Lato"/>
                <a:ea typeface="Lato"/>
                <a:cs typeface="Lato"/>
                <a:sym typeface="Lato"/>
              </a:rPr>
              <a:t>may</a:t>
            </a:r>
            <a:r>
              <a:rPr lang="en" sz="1300">
                <a:solidFill>
                  <a:srgbClr val="595959"/>
                </a:solidFill>
                <a:latin typeface="Lato"/>
                <a:ea typeface="Lato"/>
                <a:cs typeface="Lato"/>
                <a:sym typeface="Lato"/>
              </a:rPr>
              <a:t> have a mobile app beta release ready for teams to experiment with during the race, but it will be a trial run this year and will still require teams to do everything as they have in the past while we ensure it works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Eric Andrechek, Race Technology Director</a:t>
            </a:r>
            <a:endParaRPr/>
          </a:p>
          <a:p>
            <a:pPr marL="0" lvl="0" indent="0" algn="l" rtl="0">
              <a:spcBef>
                <a:spcPts val="0"/>
              </a:spcBef>
              <a:spcAft>
                <a:spcPts val="0"/>
              </a:spcAft>
              <a:buNone/>
            </a:pPr>
            <a:r>
              <a:rPr lang="en"/>
              <a:t>Brandon Ching, Special Assistant to Race Director for Teams/Auditing</a:t>
            </a:r>
            <a:endParaRPr/>
          </a:p>
        </p:txBody>
      </p:sp>
      <p:sp>
        <p:nvSpPr>
          <p:cNvPr id="87" name="Google Shape;87;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Technology in the Solar Car Challenge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Questions? Comments? Concerns?</a:t>
            </a:r>
            <a:endParaRPr/>
          </a:p>
        </p:txBody>
      </p:sp>
      <p:sp>
        <p:nvSpPr>
          <p:cNvPr id="169" name="Google Shape;169;p22"/>
          <p:cNvSpPr txBox="1"/>
          <p:nvPr/>
        </p:nvSpPr>
        <p:spPr>
          <a:xfrm>
            <a:off x="645450" y="3584250"/>
            <a:ext cx="78531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dirty="0">
                <a:solidFill>
                  <a:schemeClr val="lt1"/>
                </a:solidFill>
                <a:latin typeface="Raleway"/>
                <a:ea typeface="Raleway"/>
                <a:cs typeface="Raleway"/>
                <a:sym typeface="Raleway"/>
              </a:rPr>
              <a:t>Eric </a:t>
            </a:r>
            <a:r>
              <a:rPr lang="en" sz="2400" b="1" dirty="0" err="1">
                <a:solidFill>
                  <a:schemeClr val="lt1"/>
                </a:solidFill>
                <a:latin typeface="Raleway"/>
                <a:ea typeface="Raleway"/>
                <a:cs typeface="Raleway"/>
                <a:sym typeface="Raleway"/>
              </a:rPr>
              <a:t>Andrechek</a:t>
            </a:r>
            <a:r>
              <a:rPr lang="en" sz="2400" b="1" dirty="0">
                <a:solidFill>
                  <a:schemeClr val="lt1"/>
                </a:solidFill>
                <a:latin typeface="Raleway"/>
                <a:ea typeface="Raleway"/>
                <a:cs typeface="Raleway"/>
                <a:sym typeface="Raleway"/>
              </a:rPr>
              <a:t> - </a:t>
            </a:r>
            <a:r>
              <a:rPr lang="en" sz="2400" b="1" dirty="0" err="1">
                <a:solidFill>
                  <a:schemeClr val="lt1"/>
                </a:solidFill>
                <a:latin typeface="Raleway"/>
                <a:ea typeface="Raleway"/>
                <a:cs typeface="Raleway"/>
                <a:sym typeface="Raleway"/>
              </a:rPr>
              <a:t>eric@solarcarchallenge.org</a:t>
            </a:r>
            <a:endParaRPr sz="2400" b="1" dirty="0">
              <a:solidFill>
                <a:schemeClr val="lt1"/>
              </a:solidFill>
              <a:latin typeface="Raleway"/>
              <a:ea typeface="Raleway"/>
              <a:cs typeface="Raleway"/>
              <a:sym typeface="Raleway"/>
            </a:endParaRPr>
          </a:p>
          <a:p>
            <a:pPr marL="0" lvl="0" indent="0" algn="l" rtl="0">
              <a:spcBef>
                <a:spcPts val="0"/>
              </a:spcBef>
              <a:spcAft>
                <a:spcPts val="0"/>
              </a:spcAft>
              <a:buNone/>
            </a:pPr>
            <a:r>
              <a:rPr lang="en" sz="2400" b="1" dirty="0">
                <a:solidFill>
                  <a:schemeClr val="lt1"/>
                </a:solidFill>
                <a:latin typeface="Raleway"/>
                <a:ea typeface="Raleway"/>
                <a:cs typeface="Raleway"/>
                <a:sym typeface="Raleway"/>
              </a:rPr>
              <a:t>Brandon Ching - </a:t>
            </a:r>
            <a:r>
              <a:rPr lang="en" sz="2400" b="1" dirty="0" err="1">
                <a:solidFill>
                  <a:schemeClr val="lt1"/>
                </a:solidFill>
                <a:latin typeface="Raleway"/>
                <a:ea typeface="Raleway"/>
                <a:cs typeface="Raleway"/>
                <a:sym typeface="Raleway"/>
              </a:rPr>
              <a:t>brandon@solarcarchallenge.org</a:t>
            </a:r>
            <a:endParaRPr sz="2400" b="1" dirty="0">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Technology</a:t>
            </a:r>
            <a:endParaRPr/>
          </a:p>
        </p:txBody>
      </p:sp>
      <p:sp>
        <p:nvSpPr>
          <p:cNvPr id="93" name="Google Shape;93;p14"/>
          <p:cNvSpPr txBox="1">
            <a:spLocks noGrp="1"/>
          </p:cNvSpPr>
          <p:nvPr>
            <p:ph type="subTitle" idx="4294967295"/>
          </p:nvPr>
        </p:nvSpPr>
        <p:spPr>
          <a:xfrm>
            <a:off x="729627" y="31729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sz="1600" b="1">
                <a:solidFill>
                  <a:schemeClr val="lt1"/>
                </a:solidFill>
              </a:rPr>
              <a:t>Scoring &amp; Scrutineering</a:t>
            </a:r>
            <a:endParaRPr sz="1600" b="1">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Scrutineering</a:t>
            </a:r>
            <a:br>
              <a:rPr lang="en"/>
            </a:br>
            <a:r>
              <a:rPr lang="en"/>
              <a:t>Control</a:t>
            </a:r>
            <a:endParaRPr/>
          </a:p>
        </p:txBody>
      </p:sp>
      <p:pic>
        <p:nvPicPr>
          <p:cNvPr id="99" name="Google Shape;99;p15"/>
          <p:cNvPicPr preferRelativeResize="0"/>
          <p:nvPr/>
        </p:nvPicPr>
        <p:blipFill>
          <a:blip r:embed="rId3">
            <a:alphaModFix/>
          </a:blip>
          <a:stretch>
            <a:fillRect/>
          </a:stretch>
        </p:blipFill>
        <p:spPr>
          <a:xfrm>
            <a:off x="3429900" y="619851"/>
            <a:ext cx="5330099" cy="4281248"/>
          </a:xfrm>
          <a:prstGeom prst="rect">
            <a:avLst/>
          </a:prstGeom>
          <a:noFill/>
          <a:ln>
            <a:noFill/>
          </a:ln>
        </p:spPr>
      </p:pic>
      <p:sp>
        <p:nvSpPr>
          <p:cNvPr id="100" name="Google Shape;100;p15"/>
          <p:cNvSpPr txBox="1">
            <a:spLocks noGrp="1"/>
          </p:cNvSpPr>
          <p:nvPr>
            <p:ph type="body" idx="1"/>
          </p:nvPr>
        </p:nvSpPr>
        <p:spPr>
          <a:xfrm>
            <a:off x="721225" y="2781725"/>
            <a:ext cx="2625300" cy="1597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Manage/view station queues</a:t>
            </a:r>
            <a:endParaRPr/>
          </a:p>
          <a:p>
            <a:pPr marL="457200" lvl="0" indent="-311150" algn="l" rtl="0">
              <a:spcBef>
                <a:spcPts val="0"/>
              </a:spcBef>
              <a:spcAft>
                <a:spcPts val="0"/>
              </a:spcAft>
              <a:buSzPts val="1300"/>
              <a:buChar char="-"/>
            </a:pPr>
            <a:r>
              <a:rPr lang="en"/>
              <a:t>Track team progress</a:t>
            </a:r>
            <a:endParaRPr/>
          </a:p>
          <a:p>
            <a:pPr marL="457200" lvl="0" indent="-311150" algn="l" rtl="0">
              <a:spcBef>
                <a:spcPts val="0"/>
              </a:spcBef>
              <a:spcAft>
                <a:spcPts val="0"/>
              </a:spcAft>
              <a:buSzPts val="1300"/>
              <a:buChar char="-"/>
            </a:pPr>
            <a:r>
              <a:rPr lang="en"/>
              <a:t>Register team for stations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p:nvPr/>
        </p:nvSpPr>
        <p:spPr>
          <a:xfrm>
            <a:off x="1570900" y="938350"/>
            <a:ext cx="7463700" cy="4116300"/>
          </a:xfrm>
          <a:prstGeom prst="rect">
            <a:avLst/>
          </a:prstGeom>
          <a:noFill/>
          <a:ln w="152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06" name="Google Shape;106;p16"/>
          <p:cNvPicPr preferRelativeResize="0"/>
          <p:nvPr/>
        </p:nvPicPr>
        <p:blipFill rotWithShape="1">
          <a:blip r:embed="rId3">
            <a:alphaModFix/>
          </a:blip>
          <a:srcRect l="42551" t="7393" r="38703" b="76553"/>
          <a:stretch/>
        </p:blipFill>
        <p:spPr>
          <a:xfrm>
            <a:off x="1570900" y="951725"/>
            <a:ext cx="7463700" cy="4116301"/>
          </a:xfrm>
          <a:prstGeom prst="rect">
            <a:avLst/>
          </a:prstGeom>
          <a:noFill/>
          <a:ln>
            <a:noFill/>
          </a:ln>
        </p:spPr>
      </p:pic>
      <p:pic>
        <p:nvPicPr>
          <p:cNvPr id="107" name="Google Shape;107;p16"/>
          <p:cNvPicPr preferRelativeResize="0"/>
          <p:nvPr/>
        </p:nvPicPr>
        <p:blipFill>
          <a:blip r:embed="rId3">
            <a:alphaModFix/>
          </a:blip>
          <a:stretch>
            <a:fillRect/>
          </a:stretch>
        </p:blipFill>
        <p:spPr>
          <a:xfrm>
            <a:off x="143175" y="117725"/>
            <a:ext cx="2477199" cy="1595349"/>
          </a:xfrm>
          <a:prstGeom prst="rect">
            <a:avLst/>
          </a:prstGeom>
          <a:noFill/>
          <a:ln>
            <a:noFill/>
          </a:ln>
        </p:spPr>
      </p:pic>
      <p:sp>
        <p:nvSpPr>
          <p:cNvPr id="108" name="Google Shape;108;p16"/>
          <p:cNvSpPr/>
          <p:nvPr/>
        </p:nvSpPr>
        <p:spPr>
          <a:xfrm>
            <a:off x="1073350" y="217025"/>
            <a:ext cx="699000" cy="307500"/>
          </a:xfrm>
          <a:prstGeom prst="rect">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109" name="Google Shape;109;p16"/>
          <p:cNvCxnSpPr/>
          <p:nvPr/>
        </p:nvCxnSpPr>
        <p:spPr>
          <a:xfrm>
            <a:off x="1784425" y="223050"/>
            <a:ext cx="7275600" cy="684600"/>
          </a:xfrm>
          <a:prstGeom prst="straightConnector1">
            <a:avLst/>
          </a:prstGeom>
          <a:noFill/>
          <a:ln w="76200" cap="flat" cmpd="sng">
            <a:solidFill>
              <a:schemeClr val="accent3"/>
            </a:solidFill>
            <a:prstDash val="solid"/>
            <a:round/>
            <a:headEnd type="none" w="med" len="med"/>
            <a:tailEnd type="none" w="med" len="med"/>
          </a:ln>
        </p:spPr>
      </p:cxnSp>
      <p:cxnSp>
        <p:nvCxnSpPr>
          <p:cNvPr id="110" name="Google Shape;110;p16"/>
          <p:cNvCxnSpPr/>
          <p:nvPr/>
        </p:nvCxnSpPr>
        <p:spPr>
          <a:xfrm>
            <a:off x="1083075" y="526750"/>
            <a:ext cx="444000" cy="4545300"/>
          </a:xfrm>
          <a:prstGeom prst="straightConnector1">
            <a:avLst/>
          </a:prstGeom>
          <a:noFill/>
          <a:ln w="76200" cap="flat" cmpd="sng">
            <a:solidFill>
              <a:schemeClr val="accent3"/>
            </a:solidFill>
            <a:prstDash val="solid"/>
            <a:round/>
            <a:headEnd type="none" w="med" len="med"/>
            <a:tailEnd type="none" w="med" len="med"/>
          </a:ln>
        </p:spPr>
      </p:cxnSp>
      <p:cxnSp>
        <p:nvCxnSpPr>
          <p:cNvPr id="111" name="Google Shape;111;p16"/>
          <p:cNvCxnSpPr/>
          <p:nvPr/>
        </p:nvCxnSpPr>
        <p:spPr>
          <a:xfrm>
            <a:off x="4987500" y="1605000"/>
            <a:ext cx="1800" cy="747600"/>
          </a:xfrm>
          <a:prstGeom prst="straightConnector1">
            <a:avLst/>
          </a:prstGeom>
          <a:noFill/>
          <a:ln w="76200" cap="flat" cmpd="sng">
            <a:solidFill>
              <a:schemeClr val="accent3"/>
            </a:solidFill>
            <a:prstDash val="solid"/>
            <a:round/>
            <a:headEnd type="none" w="med" len="med"/>
            <a:tailEnd type="none" w="med" len="med"/>
          </a:ln>
        </p:spPr>
      </p:cxnSp>
      <p:cxnSp>
        <p:nvCxnSpPr>
          <p:cNvPr id="112" name="Google Shape;112;p16"/>
          <p:cNvCxnSpPr/>
          <p:nvPr/>
        </p:nvCxnSpPr>
        <p:spPr>
          <a:xfrm>
            <a:off x="5857500" y="4057500"/>
            <a:ext cx="7500" cy="577500"/>
          </a:xfrm>
          <a:prstGeom prst="straightConnector1">
            <a:avLst/>
          </a:prstGeom>
          <a:noFill/>
          <a:ln w="76200" cap="flat" cmpd="sng">
            <a:solidFill>
              <a:schemeClr val="accent3"/>
            </a:solidFill>
            <a:prstDash val="solid"/>
            <a:round/>
            <a:headEnd type="none" w="med" len="med"/>
            <a:tailEnd type="none" w="med" len="med"/>
          </a:ln>
        </p:spPr>
      </p:cxnSp>
      <p:cxnSp>
        <p:nvCxnSpPr>
          <p:cNvPr id="113" name="Google Shape;113;p16"/>
          <p:cNvCxnSpPr/>
          <p:nvPr/>
        </p:nvCxnSpPr>
        <p:spPr>
          <a:xfrm flipH="1">
            <a:off x="5842825" y="4671075"/>
            <a:ext cx="282300" cy="900"/>
          </a:xfrm>
          <a:prstGeom prst="straightConnector1">
            <a:avLst/>
          </a:prstGeom>
          <a:noFill/>
          <a:ln w="76200" cap="flat" cmpd="sng">
            <a:solidFill>
              <a:schemeClr val="accent3"/>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Clickey</a:t>
            </a:r>
            <a:endParaRPr/>
          </a:p>
        </p:txBody>
      </p:sp>
      <p:pic>
        <p:nvPicPr>
          <p:cNvPr id="119" name="Google Shape;119;p17"/>
          <p:cNvPicPr preferRelativeResize="0"/>
          <p:nvPr/>
        </p:nvPicPr>
        <p:blipFill>
          <a:blip r:embed="rId3">
            <a:alphaModFix/>
          </a:blip>
          <a:stretch>
            <a:fillRect/>
          </a:stretch>
        </p:blipFill>
        <p:spPr>
          <a:xfrm>
            <a:off x="2444998" y="684325"/>
            <a:ext cx="6280100" cy="4268498"/>
          </a:xfrm>
          <a:prstGeom prst="rect">
            <a:avLst/>
          </a:prstGeom>
          <a:noFill/>
          <a:ln>
            <a:noFill/>
          </a:ln>
        </p:spPr>
      </p:pic>
      <p:grpSp>
        <p:nvGrpSpPr>
          <p:cNvPr id="120" name="Google Shape;120;p17"/>
          <p:cNvGrpSpPr/>
          <p:nvPr/>
        </p:nvGrpSpPr>
        <p:grpSpPr>
          <a:xfrm>
            <a:off x="328641" y="2361060"/>
            <a:ext cx="1965327" cy="2554366"/>
            <a:chOff x="335375" y="2571750"/>
            <a:chExt cx="1737075" cy="2176151"/>
          </a:xfrm>
        </p:grpSpPr>
        <p:pic>
          <p:nvPicPr>
            <p:cNvPr id="121" name="Google Shape;121;p17"/>
            <p:cNvPicPr preferRelativeResize="0"/>
            <p:nvPr/>
          </p:nvPicPr>
          <p:blipFill rotWithShape="1">
            <a:blip r:embed="rId4">
              <a:alphaModFix/>
            </a:blip>
            <a:srcRect l="2732" t="11121" r="47039" b="41186"/>
            <a:stretch/>
          </p:blipFill>
          <p:spPr>
            <a:xfrm>
              <a:off x="335375" y="2571750"/>
              <a:ext cx="1059825" cy="2176151"/>
            </a:xfrm>
            <a:prstGeom prst="rect">
              <a:avLst/>
            </a:prstGeom>
            <a:noFill/>
            <a:ln>
              <a:noFill/>
            </a:ln>
          </p:spPr>
        </p:pic>
        <p:pic>
          <p:nvPicPr>
            <p:cNvPr id="122" name="Google Shape;122;p17"/>
            <p:cNvPicPr preferRelativeResize="0"/>
            <p:nvPr/>
          </p:nvPicPr>
          <p:blipFill rotWithShape="1">
            <a:blip r:embed="rId4">
              <a:alphaModFix/>
            </a:blip>
            <a:srcRect l="67903" t="11121" b="41186"/>
            <a:stretch/>
          </p:blipFill>
          <p:spPr>
            <a:xfrm>
              <a:off x="1395200" y="2571750"/>
              <a:ext cx="677250" cy="2176151"/>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Sneak-Peek Into the Future 👀</a:t>
            </a:r>
            <a:endParaRPr/>
          </a:p>
        </p:txBody>
      </p:sp>
      <p:sp>
        <p:nvSpPr>
          <p:cNvPr id="128" name="Google Shape;128;p18"/>
          <p:cNvSpPr txBox="1">
            <a:spLocks noGrp="1"/>
          </p:cNvSpPr>
          <p:nvPr>
            <p:ph type="subTitle" idx="4294967295"/>
          </p:nvPr>
        </p:nvSpPr>
        <p:spPr>
          <a:xfrm>
            <a:off x="729627" y="31729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sz="1600" b="1">
                <a:solidFill>
                  <a:schemeClr val="lt1"/>
                </a:solidFill>
              </a:rPr>
              <a:t>Technology in the works at the Solar Car Challenge</a:t>
            </a:r>
            <a:endParaRPr sz="1600" b="1">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Website Version 2.0</a:t>
            </a:r>
            <a:endParaRPr/>
          </a:p>
        </p:txBody>
      </p:sp>
      <p:sp>
        <p:nvSpPr>
          <p:cNvPr id="134" name="Google Shape;134;p19"/>
          <p:cNvSpPr txBox="1">
            <a:spLocks noGrp="1"/>
          </p:cNvSpPr>
          <p:nvPr>
            <p:ph type="body" idx="1"/>
          </p:nvPr>
        </p:nvSpPr>
        <p:spPr>
          <a:xfrm>
            <a:off x="729450" y="2076600"/>
            <a:ext cx="2644500" cy="18438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Modern accessibility and web standards</a:t>
            </a:r>
            <a:endParaRPr/>
          </a:p>
          <a:p>
            <a:pPr marL="457200" lvl="0" indent="-311150" algn="l" rtl="0">
              <a:spcBef>
                <a:spcPts val="0"/>
              </a:spcBef>
              <a:spcAft>
                <a:spcPts val="0"/>
              </a:spcAft>
              <a:buSzPts val="1300"/>
              <a:buChar char="-"/>
            </a:pPr>
            <a:r>
              <a:rPr lang="en"/>
              <a:t>Dark mode</a:t>
            </a:r>
            <a:endParaRPr/>
          </a:p>
          <a:p>
            <a:pPr marL="457200" lvl="0" indent="-311150" algn="l" rtl="0">
              <a:spcBef>
                <a:spcPts val="0"/>
              </a:spcBef>
              <a:spcAft>
                <a:spcPts val="0"/>
              </a:spcAft>
              <a:buSzPts val="1300"/>
              <a:buChar char="-"/>
            </a:pPr>
            <a:r>
              <a:rPr lang="en"/>
              <a:t>Mobile friendly</a:t>
            </a:r>
            <a:endParaRPr/>
          </a:p>
          <a:p>
            <a:pPr marL="457200" lvl="0" indent="-311150" algn="l" rtl="0">
              <a:spcBef>
                <a:spcPts val="0"/>
              </a:spcBef>
              <a:spcAft>
                <a:spcPts val="0"/>
              </a:spcAft>
              <a:buSzPts val="1300"/>
              <a:buChar char="-"/>
            </a:pPr>
            <a:r>
              <a:rPr lang="en"/>
              <a:t>Faster page loads</a:t>
            </a:r>
            <a:endParaRPr/>
          </a:p>
          <a:p>
            <a:pPr marL="457200" lvl="0" indent="-311150" algn="l" rtl="0">
              <a:spcBef>
                <a:spcPts val="0"/>
              </a:spcBef>
              <a:spcAft>
                <a:spcPts val="0"/>
              </a:spcAft>
              <a:buSzPts val="1300"/>
              <a:buChar char="-"/>
            </a:pPr>
            <a:r>
              <a:rPr lang="en"/>
              <a:t>Full resolution image download</a:t>
            </a:r>
            <a:endParaRPr/>
          </a:p>
        </p:txBody>
      </p:sp>
      <p:pic>
        <p:nvPicPr>
          <p:cNvPr id="1026" name="Picture 2">
            <a:extLst>
              <a:ext uri="{FF2B5EF4-FFF2-40B4-BE49-F238E27FC236}">
                <a16:creationId xmlns:a16="http://schemas.microsoft.com/office/drawing/2014/main" id="{A5EC47E7-38AF-021E-8EB2-FDB2EA14A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950" y="1903220"/>
            <a:ext cx="5534108" cy="2999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Mobile App</a:t>
            </a:r>
            <a:endParaRPr/>
          </a:p>
        </p:txBody>
      </p:sp>
      <p:sp>
        <p:nvSpPr>
          <p:cNvPr id="140" name="Google Shape;140;p20"/>
          <p:cNvSpPr txBox="1">
            <a:spLocks noGrp="1"/>
          </p:cNvSpPr>
          <p:nvPr>
            <p:ph type="body" idx="1"/>
          </p:nvPr>
        </p:nvSpPr>
        <p:spPr>
          <a:xfrm>
            <a:off x="729450" y="2078875"/>
            <a:ext cx="5432400" cy="260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General Goal: Mobile native version of our website + extra features, like:</a:t>
            </a:r>
            <a:endParaRPr dirty="0"/>
          </a:p>
          <a:p>
            <a:pPr marL="457200" lvl="0" indent="-311150" algn="l" rtl="0">
              <a:spcBef>
                <a:spcPts val="1200"/>
              </a:spcBef>
              <a:spcAft>
                <a:spcPts val="0"/>
              </a:spcAft>
              <a:buSzPts val="1300"/>
              <a:buChar char="-"/>
            </a:pPr>
            <a:r>
              <a:rPr lang="en" dirty="0"/>
              <a:t>Push notification updates</a:t>
            </a:r>
            <a:endParaRPr dirty="0"/>
          </a:p>
          <a:p>
            <a:pPr marL="457200" lvl="0" indent="-311150" algn="l" rtl="0">
              <a:spcBef>
                <a:spcPts val="0"/>
              </a:spcBef>
              <a:spcAft>
                <a:spcPts val="0"/>
              </a:spcAft>
              <a:buSzPts val="1300"/>
              <a:buChar char="-"/>
            </a:pPr>
            <a:r>
              <a:rPr lang="en" dirty="0"/>
              <a:t>Team logins</a:t>
            </a:r>
            <a:endParaRPr dirty="0"/>
          </a:p>
          <a:p>
            <a:pPr marL="457200" lvl="0" indent="-311150" algn="l" rtl="0">
              <a:spcBef>
                <a:spcPts val="0"/>
              </a:spcBef>
              <a:spcAft>
                <a:spcPts val="0"/>
              </a:spcAft>
              <a:buSzPts val="1300"/>
              <a:buChar char="-"/>
            </a:pPr>
            <a:r>
              <a:rPr lang="en" dirty="0"/>
              <a:t>Scrutineering registration and queuing</a:t>
            </a:r>
            <a:endParaRPr dirty="0"/>
          </a:p>
          <a:p>
            <a:pPr marL="457200" lvl="0" indent="-311150" algn="l" rtl="0">
              <a:spcBef>
                <a:spcPts val="0"/>
              </a:spcBef>
              <a:spcAft>
                <a:spcPts val="0"/>
              </a:spcAft>
              <a:buSzPts val="1300"/>
              <a:buChar char="-"/>
            </a:pPr>
            <a:r>
              <a:rPr lang="en" dirty="0"/>
              <a:t>Live scores</a:t>
            </a:r>
            <a:endParaRPr dirty="0"/>
          </a:p>
          <a:p>
            <a:pPr marL="457200" lvl="0" indent="-311150" algn="l" rtl="0">
              <a:spcBef>
                <a:spcPts val="0"/>
              </a:spcBef>
              <a:spcAft>
                <a:spcPts val="0"/>
              </a:spcAft>
              <a:buSzPts val="1300"/>
              <a:buChar char="-"/>
            </a:pPr>
            <a:r>
              <a:rPr lang="en" dirty="0"/>
              <a:t>Judge assignments</a:t>
            </a:r>
            <a:endParaRPr dirty="0"/>
          </a:p>
          <a:p>
            <a:pPr marL="457200" lvl="0" indent="-311150" algn="l" rtl="0">
              <a:spcBef>
                <a:spcPts val="0"/>
              </a:spcBef>
              <a:spcAft>
                <a:spcPts val="0"/>
              </a:spcAft>
              <a:buSzPts val="1300"/>
              <a:buChar char="-"/>
            </a:pPr>
            <a:r>
              <a:rPr lang="en" dirty="0"/>
              <a:t>Race start orders</a:t>
            </a:r>
            <a:endParaRPr dirty="0"/>
          </a:p>
        </p:txBody>
      </p:sp>
      <p:pic>
        <p:nvPicPr>
          <p:cNvPr id="2050" name="Picture 2">
            <a:extLst>
              <a:ext uri="{FF2B5EF4-FFF2-40B4-BE49-F238E27FC236}">
                <a16:creationId xmlns:a16="http://schemas.microsoft.com/office/drawing/2014/main" id="{6AA08A67-789B-BAF6-4B76-6482D7020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023" y="0"/>
            <a:ext cx="237331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727800" y="1318675"/>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Timeline</a:t>
            </a:r>
            <a:endParaRPr/>
          </a:p>
        </p:txBody>
      </p:sp>
      <p:cxnSp>
        <p:nvCxnSpPr>
          <p:cNvPr id="146" name="Google Shape;146;p21"/>
          <p:cNvCxnSpPr/>
          <p:nvPr/>
        </p:nvCxnSpPr>
        <p:spPr>
          <a:xfrm>
            <a:off x="420075" y="3171116"/>
            <a:ext cx="8336100" cy="0"/>
          </a:xfrm>
          <a:prstGeom prst="straightConnector1">
            <a:avLst/>
          </a:prstGeom>
          <a:noFill/>
          <a:ln w="19050" cap="flat" cmpd="sng">
            <a:solidFill>
              <a:schemeClr val="dk1"/>
            </a:solidFill>
            <a:prstDash val="dot"/>
            <a:round/>
            <a:headEnd type="none" w="sm" len="sm"/>
            <a:tailEnd type="none" w="sm" len="sm"/>
          </a:ln>
        </p:spPr>
      </p:cxnSp>
      <p:grpSp>
        <p:nvGrpSpPr>
          <p:cNvPr id="147" name="Google Shape;147;p21"/>
          <p:cNvGrpSpPr/>
          <p:nvPr/>
        </p:nvGrpSpPr>
        <p:grpSpPr>
          <a:xfrm>
            <a:off x="648675" y="1962271"/>
            <a:ext cx="196200" cy="1306800"/>
            <a:chOff x="648675" y="1657471"/>
            <a:chExt cx="196200" cy="1306800"/>
          </a:xfrm>
        </p:grpSpPr>
        <p:sp>
          <p:nvSpPr>
            <p:cNvPr id="148" name="Google Shape;148;p21"/>
            <p:cNvSpPr/>
            <p:nvPr/>
          </p:nvSpPr>
          <p:spPr>
            <a:xfrm>
              <a:off x="648675" y="2768371"/>
              <a:ext cx="196200" cy="195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21"/>
            <p:cNvCxnSpPr>
              <a:stCxn id="148" idx="0"/>
            </p:cNvCxnSpPr>
            <p:nvPr/>
          </p:nvCxnSpPr>
          <p:spPr>
            <a:xfrm rot="10800000">
              <a:off x="746775" y="1657471"/>
              <a:ext cx="0" cy="1110900"/>
            </a:xfrm>
            <a:prstGeom prst="straightConnector1">
              <a:avLst/>
            </a:prstGeom>
            <a:noFill/>
            <a:ln w="19050" cap="flat" cmpd="sng">
              <a:solidFill>
                <a:schemeClr val="accent5"/>
              </a:solidFill>
              <a:prstDash val="solid"/>
              <a:round/>
              <a:headEnd type="none" w="sm" len="sm"/>
              <a:tailEnd type="oval" w="med" len="med"/>
            </a:ln>
          </p:spPr>
        </p:cxnSp>
      </p:grpSp>
      <p:grpSp>
        <p:nvGrpSpPr>
          <p:cNvPr id="150" name="Google Shape;150;p21"/>
          <p:cNvGrpSpPr/>
          <p:nvPr/>
        </p:nvGrpSpPr>
        <p:grpSpPr>
          <a:xfrm>
            <a:off x="2512925" y="3073171"/>
            <a:ext cx="196200" cy="1404905"/>
            <a:chOff x="2512925" y="2768371"/>
            <a:chExt cx="196200" cy="1404905"/>
          </a:xfrm>
        </p:grpSpPr>
        <p:cxnSp>
          <p:nvCxnSpPr>
            <p:cNvPr id="151" name="Google Shape;151;p21"/>
            <p:cNvCxnSpPr/>
            <p:nvPr/>
          </p:nvCxnSpPr>
          <p:spPr>
            <a:xfrm>
              <a:off x="2611025" y="2964276"/>
              <a:ext cx="0" cy="1209000"/>
            </a:xfrm>
            <a:prstGeom prst="straightConnector1">
              <a:avLst/>
            </a:prstGeom>
            <a:noFill/>
            <a:ln w="19050" cap="flat" cmpd="sng">
              <a:solidFill>
                <a:schemeClr val="accent5"/>
              </a:solidFill>
              <a:prstDash val="solid"/>
              <a:round/>
              <a:headEnd type="none" w="sm" len="sm"/>
              <a:tailEnd type="oval" w="med" len="med"/>
            </a:ln>
          </p:spPr>
        </p:cxnSp>
        <p:sp>
          <p:nvSpPr>
            <p:cNvPr id="152" name="Google Shape;152;p21"/>
            <p:cNvSpPr/>
            <p:nvPr/>
          </p:nvSpPr>
          <p:spPr>
            <a:xfrm>
              <a:off x="2512925" y="2768371"/>
              <a:ext cx="196200" cy="195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21"/>
          <p:cNvGrpSpPr/>
          <p:nvPr/>
        </p:nvGrpSpPr>
        <p:grpSpPr>
          <a:xfrm>
            <a:off x="4279200" y="1864171"/>
            <a:ext cx="196200" cy="1404900"/>
            <a:chOff x="4279200" y="1559371"/>
            <a:chExt cx="196200" cy="1404900"/>
          </a:xfrm>
        </p:grpSpPr>
        <p:cxnSp>
          <p:nvCxnSpPr>
            <p:cNvPr id="154" name="Google Shape;154;p21"/>
            <p:cNvCxnSpPr>
              <a:stCxn id="155" idx="0"/>
            </p:cNvCxnSpPr>
            <p:nvPr/>
          </p:nvCxnSpPr>
          <p:spPr>
            <a:xfrm rot="10800000">
              <a:off x="4377300" y="1559371"/>
              <a:ext cx="0" cy="1209000"/>
            </a:xfrm>
            <a:prstGeom prst="straightConnector1">
              <a:avLst/>
            </a:prstGeom>
            <a:noFill/>
            <a:ln w="19050" cap="flat" cmpd="sng">
              <a:solidFill>
                <a:schemeClr val="accent5"/>
              </a:solidFill>
              <a:prstDash val="solid"/>
              <a:round/>
              <a:headEnd type="none" w="sm" len="sm"/>
              <a:tailEnd type="oval" w="med" len="med"/>
            </a:ln>
          </p:spPr>
        </p:cxnSp>
        <p:sp>
          <p:nvSpPr>
            <p:cNvPr id="155" name="Google Shape;155;p21"/>
            <p:cNvSpPr/>
            <p:nvPr/>
          </p:nvSpPr>
          <p:spPr>
            <a:xfrm>
              <a:off x="4279200" y="2768371"/>
              <a:ext cx="196200" cy="195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21"/>
          <p:cNvSpPr txBox="1">
            <a:spLocks noGrp="1"/>
          </p:cNvSpPr>
          <p:nvPr>
            <p:ph type="body" idx="4294967295"/>
          </p:nvPr>
        </p:nvSpPr>
        <p:spPr>
          <a:xfrm>
            <a:off x="4475399" y="1747325"/>
            <a:ext cx="2662200" cy="97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2"/>
                </a:solidFill>
              </a:rPr>
              <a:t>Beta Release App</a:t>
            </a:r>
            <a:endParaRPr b="1">
              <a:solidFill>
                <a:schemeClr val="dk2"/>
              </a:solidFill>
            </a:endParaRPr>
          </a:p>
          <a:p>
            <a:pPr marL="0" lvl="0" indent="0" algn="l" rtl="0">
              <a:spcBef>
                <a:spcPts val="0"/>
              </a:spcBef>
              <a:spcAft>
                <a:spcPts val="0"/>
              </a:spcAft>
              <a:buNone/>
            </a:pPr>
            <a:r>
              <a:rPr lang="en" sz="1400"/>
              <a:t>July 2024</a:t>
            </a:r>
            <a:endParaRPr sz="1400"/>
          </a:p>
          <a:p>
            <a:pPr marL="0" lvl="0" indent="0" algn="l" rtl="0">
              <a:spcBef>
                <a:spcPts val="1200"/>
              </a:spcBef>
              <a:spcAft>
                <a:spcPts val="1200"/>
              </a:spcAft>
              <a:buNone/>
            </a:pPr>
            <a:endParaRPr/>
          </a:p>
        </p:txBody>
      </p:sp>
      <p:grpSp>
        <p:nvGrpSpPr>
          <p:cNvPr id="157" name="Google Shape;157;p21"/>
          <p:cNvGrpSpPr/>
          <p:nvPr/>
        </p:nvGrpSpPr>
        <p:grpSpPr>
          <a:xfrm>
            <a:off x="6045475" y="3073171"/>
            <a:ext cx="196200" cy="1404905"/>
            <a:chOff x="6045475" y="2768371"/>
            <a:chExt cx="196200" cy="1404905"/>
          </a:xfrm>
        </p:grpSpPr>
        <p:cxnSp>
          <p:nvCxnSpPr>
            <p:cNvPr id="158" name="Google Shape;158;p21"/>
            <p:cNvCxnSpPr/>
            <p:nvPr/>
          </p:nvCxnSpPr>
          <p:spPr>
            <a:xfrm>
              <a:off x="6143575" y="2964276"/>
              <a:ext cx="0" cy="1209000"/>
            </a:xfrm>
            <a:prstGeom prst="straightConnector1">
              <a:avLst/>
            </a:prstGeom>
            <a:noFill/>
            <a:ln w="19050" cap="flat" cmpd="sng">
              <a:solidFill>
                <a:schemeClr val="accent5"/>
              </a:solidFill>
              <a:prstDash val="solid"/>
              <a:round/>
              <a:headEnd type="none" w="sm" len="sm"/>
              <a:tailEnd type="oval" w="med" len="med"/>
            </a:ln>
          </p:spPr>
        </p:cxnSp>
        <p:sp>
          <p:nvSpPr>
            <p:cNvPr id="159" name="Google Shape;159;p21"/>
            <p:cNvSpPr/>
            <p:nvPr/>
          </p:nvSpPr>
          <p:spPr>
            <a:xfrm>
              <a:off x="6045475" y="2768371"/>
              <a:ext cx="196200" cy="195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21"/>
          <p:cNvSpPr txBox="1">
            <a:spLocks noGrp="1"/>
          </p:cNvSpPr>
          <p:nvPr>
            <p:ph type="body" idx="4294967295"/>
          </p:nvPr>
        </p:nvSpPr>
        <p:spPr>
          <a:xfrm>
            <a:off x="2709124" y="3950250"/>
            <a:ext cx="2662200" cy="97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2"/>
                </a:solidFill>
              </a:rPr>
              <a:t>Beta Release Website</a:t>
            </a:r>
            <a:endParaRPr b="1">
              <a:solidFill>
                <a:schemeClr val="dk2"/>
              </a:solidFill>
            </a:endParaRPr>
          </a:p>
          <a:p>
            <a:pPr marL="0" lvl="0" indent="0" algn="l" rtl="0">
              <a:spcBef>
                <a:spcPts val="0"/>
              </a:spcBef>
              <a:spcAft>
                <a:spcPts val="0"/>
              </a:spcAft>
              <a:buNone/>
            </a:pPr>
            <a:r>
              <a:rPr lang="en" sz="1400"/>
              <a:t>June 2024</a:t>
            </a:r>
            <a:endParaRPr sz="1400"/>
          </a:p>
          <a:p>
            <a:pPr marL="0" lvl="0" indent="0" algn="l" rtl="0">
              <a:spcBef>
                <a:spcPts val="1200"/>
              </a:spcBef>
              <a:spcAft>
                <a:spcPts val="1200"/>
              </a:spcAft>
              <a:buNone/>
            </a:pPr>
            <a:endParaRPr/>
          </a:p>
        </p:txBody>
      </p:sp>
      <p:sp>
        <p:nvSpPr>
          <p:cNvPr id="161" name="Google Shape;161;p21"/>
          <p:cNvSpPr txBox="1">
            <a:spLocks noGrp="1"/>
          </p:cNvSpPr>
          <p:nvPr>
            <p:ph type="body" idx="4294967295"/>
          </p:nvPr>
        </p:nvSpPr>
        <p:spPr>
          <a:xfrm>
            <a:off x="6241674" y="3950250"/>
            <a:ext cx="2662200" cy="97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2"/>
                </a:solidFill>
              </a:rPr>
              <a:t>Public Release Website/App</a:t>
            </a:r>
            <a:endParaRPr b="1">
              <a:solidFill>
                <a:schemeClr val="dk2"/>
              </a:solidFill>
            </a:endParaRPr>
          </a:p>
          <a:p>
            <a:pPr marL="0" lvl="0" indent="0" algn="l" rtl="0">
              <a:spcBef>
                <a:spcPts val="0"/>
              </a:spcBef>
              <a:spcAft>
                <a:spcPts val="0"/>
              </a:spcAft>
              <a:buNone/>
            </a:pPr>
            <a:r>
              <a:rPr lang="en" sz="1400"/>
              <a:t>July 2025</a:t>
            </a:r>
            <a:endParaRPr sz="1400"/>
          </a:p>
          <a:p>
            <a:pPr marL="0" lvl="0" indent="0" algn="l" rtl="0">
              <a:spcBef>
                <a:spcPts val="1200"/>
              </a:spcBef>
              <a:spcAft>
                <a:spcPts val="1200"/>
              </a:spcAft>
              <a:buNone/>
            </a:pPr>
            <a:endParaRPr/>
          </a:p>
        </p:txBody>
      </p:sp>
      <p:sp>
        <p:nvSpPr>
          <p:cNvPr id="162" name="Google Shape;162;p21"/>
          <p:cNvSpPr txBox="1"/>
          <p:nvPr/>
        </p:nvSpPr>
        <p:spPr>
          <a:xfrm>
            <a:off x="8025525" y="3104925"/>
            <a:ext cx="846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accent1"/>
                </a:solidFill>
                <a:latin typeface="Lato"/>
                <a:ea typeface="Lato"/>
                <a:cs typeface="Lato"/>
                <a:sym typeface="Lato"/>
              </a:rPr>
              <a:t>*Not to scale</a:t>
            </a:r>
            <a:endParaRPr sz="900">
              <a:solidFill>
                <a:schemeClr val="accent1"/>
              </a:solidFill>
              <a:latin typeface="Lato"/>
              <a:ea typeface="Lato"/>
              <a:cs typeface="Lato"/>
              <a:sym typeface="Lato"/>
            </a:endParaRPr>
          </a:p>
        </p:txBody>
      </p:sp>
      <p:sp>
        <p:nvSpPr>
          <p:cNvPr id="163" name="Google Shape;163;p21"/>
          <p:cNvSpPr txBox="1">
            <a:spLocks noGrp="1"/>
          </p:cNvSpPr>
          <p:nvPr>
            <p:ph type="body" idx="4294967295"/>
          </p:nvPr>
        </p:nvSpPr>
        <p:spPr>
          <a:xfrm>
            <a:off x="844874" y="1853875"/>
            <a:ext cx="2662200" cy="97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2"/>
                </a:solidFill>
              </a:rPr>
              <a:t>Announcement</a:t>
            </a:r>
            <a:endParaRPr b="1">
              <a:solidFill>
                <a:schemeClr val="dk2"/>
              </a:solidFill>
            </a:endParaRPr>
          </a:p>
          <a:p>
            <a:pPr marL="0" lvl="0" indent="0" algn="l" rtl="0">
              <a:spcBef>
                <a:spcPts val="0"/>
              </a:spcBef>
              <a:spcAft>
                <a:spcPts val="0"/>
              </a:spcAft>
              <a:buNone/>
            </a:pPr>
            <a:r>
              <a:rPr lang="en" sz="1400"/>
              <a:t>January 2024</a:t>
            </a:r>
            <a:endParaRPr sz="1400"/>
          </a:p>
          <a:p>
            <a:pPr marL="0" lvl="0" indent="0" algn="l" rtl="0">
              <a:spcBef>
                <a:spcPts val="1200"/>
              </a:spcBef>
              <a:spcAft>
                <a:spcPts val="1200"/>
              </a:spcAft>
              <a:buNone/>
            </a:pPr>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301</Words>
  <Application>Microsoft Macintosh PowerPoint</Application>
  <PresentationFormat>On-screen Show (16:9)</PresentationFormat>
  <Paragraphs>43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Lato</vt:lpstr>
      <vt:lpstr>Arial</vt:lpstr>
      <vt:lpstr>Raleway</vt:lpstr>
      <vt:lpstr>Streamline</vt:lpstr>
      <vt:lpstr>Technology in the Solar Car Challenge </vt:lpstr>
      <vt:lpstr>Current Technology</vt:lpstr>
      <vt:lpstr>Scrutineering Control</vt:lpstr>
      <vt:lpstr>PowerPoint Presentation</vt:lpstr>
      <vt:lpstr>Clickey</vt:lpstr>
      <vt:lpstr>A Sneak-Peek Into the Future 👀</vt:lpstr>
      <vt:lpstr>Website Version 2.0</vt:lpstr>
      <vt:lpstr>Mobile App</vt:lpstr>
      <vt:lpstr>Timeline</vt:lpstr>
      <vt:lpstr>Questions? Comments?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in the Solar Car Challenge </dc:title>
  <cp:lastModifiedBy>Brandon Ching</cp:lastModifiedBy>
  <cp:revision>2</cp:revision>
  <dcterms:modified xsi:type="dcterms:W3CDTF">2024-01-27T16:02:58Z</dcterms:modified>
</cp:coreProperties>
</file>